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5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2" d="100"/>
          <a:sy n="102" d="100"/>
        </p:scale>
        <p:origin x="-183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printerSettings" Target="printerSettings/printerSettings1.bin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3409950" cy="6858000"/>
          </a:xfrm>
          <a:prstGeom prst="rect">
            <a:avLst/>
          </a:prstGeom>
          <a:solidFill>
            <a:schemeClr val="tx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7"/>
          <p:cNvSpPr>
            <a:spLocks noChangeAspect="1" noEditPoints="1"/>
          </p:cNvSpPr>
          <p:nvPr/>
        </p:nvSpPr>
        <p:spPr bwMode="auto">
          <a:xfrm>
            <a:off x="838200" y="1762090"/>
            <a:ext cx="2521776" cy="5095912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43323" y="3721473"/>
            <a:ext cx="5120640" cy="1581150"/>
          </a:xfrm>
        </p:spPr>
        <p:txBody>
          <a:bodyPr>
            <a:normAutofit/>
          </a:bodyPr>
          <a:lstStyle>
            <a:lvl1pPr marL="0" indent="0" algn="l">
              <a:buNone/>
              <a:defRPr sz="2400" b="0" i="0" cap="none" spc="12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BCED3E41-E2DE-48B7-AD25-2C05D8372D60}" type="datetime4">
              <a:rPr lang="en-US" smtClean="0"/>
              <a:pPr/>
              <a:t>November 28,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91475" y="6429375"/>
            <a:ext cx="876300" cy="292100"/>
          </a:xfrm>
        </p:spPr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reeform 7"/>
          <p:cNvSpPr>
            <a:spLocks noChangeAspect="1" noEditPoints="1"/>
          </p:cNvSpPr>
          <p:nvPr/>
        </p:nvSpPr>
        <p:spPr bwMode="auto">
          <a:xfrm>
            <a:off x="838200" y="1762090"/>
            <a:ext cx="2521776" cy="5095912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3739896" y="1417320"/>
            <a:ext cx="5120640" cy="2304288"/>
          </a:xfrm>
        </p:spPr>
        <p:txBody>
          <a:bodyPr>
            <a:normAutofit/>
          </a:bodyPr>
          <a:lstStyle>
            <a:lvl1pPr>
              <a:defRPr sz="40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Freeform 7"/>
          <p:cNvSpPr>
            <a:spLocks noChangeAspect="1" noEditPoints="1"/>
          </p:cNvSpPr>
          <p:nvPr/>
        </p:nvSpPr>
        <p:spPr bwMode="auto">
          <a:xfrm>
            <a:off x="838200" y="1762090"/>
            <a:ext cx="2521776" cy="5095912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19237-00E8-48F5-9A77-8496B8A0E541}" type="datetimeFigureOut">
              <a:rPr lang="en-US" smtClean="0"/>
              <a:t>28/11/20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60992-D05B-4846-8E6E-CA034CB4F1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19237-00E8-48F5-9A77-8496B8A0E541}" type="datetimeFigureOut">
              <a:rPr lang="en-US" smtClean="0"/>
              <a:t>28/11/20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60992-D05B-4846-8E6E-CA034CB4F1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8"/>
          <p:cNvSpPr>
            <a:spLocks noChangeAspect="1" noEditPoints="1"/>
          </p:cNvSpPr>
          <p:nvPr/>
        </p:nvSpPr>
        <p:spPr bwMode="auto">
          <a:xfrm>
            <a:off x="5489634" y="0"/>
            <a:ext cx="3393768" cy="6858000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2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202C6-8B37-41F0-B3E4-774551D1C22F}" type="datetime4">
              <a:rPr lang="en-US" smtClean="0"/>
              <a:pPr/>
              <a:t>November 28,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5" name="Title Placeholder 1"/>
          <p:cNvSpPr>
            <a:spLocks noGrp="1"/>
          </p:cNvSpPr>
          <p:nvPr>
            <p:ph type="title"/>
          </p:nvPr>
        </p:nvSpPr>
        <p:spPr>
          <a:xfrm>
            <a:off x="276225" y="228600"/>
            <a:ext cx="8591550" cy="1066801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1" name="Content Placeholder 30"/>
          <p:cNvSpPr>
            <a:spLocks noGrp="1"/>
          </p:cNvSpPr>
          <p:nvPr>
            <p:ph sz="quarter" idx="13"/>
          </p:nvPr>
        </p:nvSpPr>
        <p:spPr>
          <a:xfrm>
            <a:off x="274320" y="1298448"/>
            <a:ext cx="8595360" cy="4937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3409950" cy="6858000"/>
          </a:xfrm>
          <a:prstGeom prst="rect">
            <a:avLst/>
          </a:prstGeom>
          <a:solidFill>
            <a:schemeClr val="tx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8F78D1B-BB73-41B2-8202-C6678B761557}" type="datetime4">
              <a:rPr lang="en-US" smtClean="0"/>
              <a:pPr/>
              <a:t>November 28,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Subtitle 2"/>
          <p:cNvSpPr>
            <a:spLocks noGrp="1"/>
          </p:cNvSpPr>
          <p:nvPr>
            <p:ph type="subTitle" idx="1"/>
          </p:nvPr>
        </p:nvSpPr>
        <p:spPr>
          <a:xfrm>
            <a:off x="3743324" y="1400174"/>
            <a:ext cx="5120640" cy="1476375"/>
          </a:xfrm>
        </p:spPr>
        <p:txBody>
          <a:bodyPr anchor="b" anchorCtr="0">
            <a:normAutofit/>
          </a:bodyPr>
          <a:lstStyle>
            <a:lvl1pPr marL="0" indent="0" algn="l">
              <a:buNone/>
              <a:defRPr sz="2400" b="0" i="0" cap="none" spc="12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Freeform 7"/>
          <p:cNvSpPr>
            <a:spLocks noChangeAspect="1" noEditPoints="1"/>
          </p:cNvSpPr>
          <p:nvPr/>
        </p:nvSpPr>
        <p:spPr bwMode="auto">
          <a:xfrm>
            <a:off x="34289" y="136641"/>
            <a:ext cx="3326149" cy="6721359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733800" y="2895599"/>
            <a:ext cx="5129543" cy="2667001"/>
          </a:xfrm>
        </p:spPr>
        <p:txBody>
          <a:bodyPr anchor="t">
            <a:normAutofit/>
          </a:bodyPr>
          <a:lstStyle>
            <a:lvl1pPr>
              <a:defRPr kumimoji="0" lang="en-US" sz="40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11E46-B9AD-4605-BA48-F4BA770367EA}" type="datetime4">
              <a:rPr lang="en-US" smtClean="0"/>
              <a:pPr/>
              <a:t>November 28, 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859155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3"/>
          </p:nvPr>
        </p:nvSpPr>
        <p:spPr>
          <a:xfrm>
            <a:off x="276225" y="1298448"/>
            <a:ext cx="4251960" cy="493776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1"/>
          <p:cNvSpPr>
            <a:spLocks noGrp="1"/>
          </p:cNvSpPr>
          <p:nvPr>
            <p:ph sz="quarter" idx="14"/>
          </p:nvPr>
        </p:nvSpPr>
        <p:spPr>
          <a:xfrm>
            <a:off x="4615815" y="1298448"/>
            <a:ext cx="4251960" cy="493776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A4492-1D66-40E5-BF5F-8AE5B76A3760}" type="datetime4">
              <a:rPr lang="en-US" smtClean="0"/>
              <a:pPr/>
              <a:t>November 28, 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859155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Content Placeholder 11"/>
          <p:cNvSpPr>
            <a:spLocks noGrp="1"/>
          </p:cNvSpPr>
          <p:nvPr>
            <p:ph sz="quarter" idx="13"/>
          </p:nvPr>
        </p:nvSpPr>
        <p:spPr>
          <a:xfrm>
            <a:off x="276225" y="1810512"/>
            <a:ext cx="4251960" cy="4425696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Content Placeholder 11"/>
          <p:cNvSpPr>
            <a:spLocks noGrp="1"/>
          </p:cNvSpPr>
          <p:nvPr>
            <p:ph sz="quarter" idx="14"/>
          </p:nvPr>
        </p:nvSpPr>
        <p:spPr>
          <a:xfrm>
            <a:off x="4615815" y="1810512"/>
            <a:ext cx="4251960" cy="4425696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2"/>
          </p:nvPr>
        </p:nvSpPr>
        <p:spPr>
          <a:xfrm>
            <a:off x="276225" y="1298448"/>
            <a:ext cx="4248150" cy="509587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 b="0" i="0" spc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5"/>
          </p:nvPr>
        </p:nvSpPr>
        <p:spPr>
          <a:xfrm>
            <a:off x="4615815" y="1298448"/>
            <a:ext cx="4248150" cy="509587"/>
          </a:xfrm>
        </p:spPr>
        <p:txBody>
          <a:bodyPr anchor="ctr">
            <a:normAutofit/>
          </a:bodyPr>
          <a:lstStyle>
            <a:lvl1pPr marL="0" indent="0">
              <a:buNone/>
              <a:defRPr sz="2000" b="0" i="0" spc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0120655-FBEF-4656-A8A9-E7D9EB4F4DEC}" type="datetime4">
              <a:rPr lang="en-US" smtClean="0"/>
              <a:pPr/>
              <a:t>November 28, 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859155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B2BA2-D035-44CD-B6C5-345CD46C68A9}" type="datetime4">
              <a:rPr lang="en-US" smtClean="0"/>
              <a:pPr/>
              <a:t>November 28, 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-1"/>
            <a:ext cx="3409950" cy="6858000"/>
          </a:xfrm>
          <a:prstGeom prst="rect">
            <a:avLst/>
          </a:prstGeom>
          <a:solidFill>
            <a:schemeClr val="tx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712544D9-E8EB-4DFC-9BAC-8FC5CFB1A919}" type="datetime4">
              <a:rPr lang="en-US" smtClean="0"/>
              <a:pPr/>
              <a:t>November 28, 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2834640" cy="1298448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>
              <a:defRPr sz="2400"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11"/>
          <p:cNvSpPr>
            <a:spLocks noGrp="1"/>
          </p:cNvSpPr>
          <p:nvPr>
            <p:ph sz="quarter" idx="14"/>
          </p:nvPr>
        </p:nvSpPr>
        <p:spPr>
          <a:xfrm>
            <a:off x="3775935" y="533400"/>
            <a:ext cx="5063266" cy="570280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/>
          </p:nvPr>
        </p:nvSpPr>
        <p:spPr>
          <a:xfrm>
            <a:off x="276224" y="1539240"/>
            <a:ext cx="2834640" cy="4709160"/>
          </a:xfrm>
        </p:spPr>
        <p:txBody>
          <a:bodyPr>
            <a:normAutofit/>
          </a:bodyPr>
          <a:lstStyle>
            <a:lvl1pPr marL="0" indent="0">
              <a:buNone/>
              <a:defRPr lang="en-US" sz="1600" b="0" i="0" kern="1200" cap="none" spc="30" baseline="0" dirty="0" smtClean="0">
                <a:solidFill>
                  <a:schemeClr val="bg2"/>
                </a:solidFill>
                <a:latin typeface="+mn-lt"/>
                <a:ea typeface="+mn-ea"/>
                <a:cs typeface="Tahoma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-1"/>
            <a:ext cx="3409950" cy="6858000"/>
          </a:xfrm>
          <a:prstGeom prst="rect">
            <a:avLst/>
          </a:prstGeom>
          <a:solidFill>
            <a:schemeClr val="tx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409950" y="0"/>
            <a:ext cx="5734050" cy="6858000"/>
          </a:xfrm>
        </p:spPr>
        <p:txBody>
          <a:bodyPr anchor="ctr" anchorCtr="0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CF894904-8048-429B-BF77-F17DA8F8287B}" type="datetime4">
              <a:rPr lang="en-US" smtClean="0"/>
              <a:pPr/>
              <a:t>November 28, 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Title Placeholder 1"/>
          <p:cNvSpPr>
            <a:spLocks noGrp="1"/>
          </p:cNvSpPr>
          <p:nvPr>
            <p:ph type="title"/>
          </p:nvPr>
        </p:nvSpPr>
        <p:spPr>
          <a:xfrm>
            <a:off x="276224" y="228600"/>
            <a:ext cx="2834640" cy="1295399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>
              <a:defRPr sz="2400"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3"/>
          </p:nvPr>
        </p:nvSpPr>
        <p:spPr>
          <a:xfrm>
            <a:off x="274320" y="1536192"/>
            <a:ext cx="2834640" cy="4712208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chemeClr val="bg2"/>
                </a:solidFill>
              </a:defRPr>
            </a:lvl1pPr>
            <a:lvl2pPr marL="171450" indent="1588">
              <a:buNone/>
              <a:defRPr>
                <a:solidFill>
                  <a:schemeClr val="bg2"/>
                </a:solidFill>
              </a:defRPr>
            </a:lvl2pPr>
            <a:lvl3pPr marL="344488" indent="6350">
              <a:buNone/>
              <a:defRPr>
                <a:solidFill>
                  <a:schemeClr val="bg2"/>
                </a:solidFill>
              </a:defRPr>
            </a:lvl3pPr>
            <a:lvl4pPr marL="515938" indent="3175">
              <a:buNone/>
              <a:defRPr>
                <a:solidFill>
                  <a:schemeClr val="bg2"/>
                </a:solidFill>
              </a:defRPr>
            </a:lvl4pPr>
            <a:lvl5pPr marL="688975" indent="-1588">
              <a:buNone/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859155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6225" y="1295400"/>
            <a:ext cx="8591550" cy="49339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</a:t>
            </a:r>
          </a:p>
          <a:p>
            <a:pPr lvl="6"/>
            <a:r>
              <a:rPr lang="en-US" dirty="0" smtClean="0"/>
              <a:t>Seventh</a:t>
            </a:r>
          </a:p>
          <a:p>
            <a:pPr lvl="7"/>
            <a:r>
              <a:rPr lang="en-US" dirty="0" smtClean="0"/>
              <a:t>Eighth</a:t>
            </a:r>
          </a:p>
          <a:p>
            <a:pPr lvl="8"/>
            <a:r>
              <a:rPr lang="en-US" dirty="0" smtClean="0"/>
              <a:t>Ninth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6225" y="6429375"/>
            <a:ext cx="213360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50" b="1">
                <a:solidFill>
                  <a:schemeClr val="tx2"/>
                </a:solidFill>
              </a:defRPr>
            </a:lvl1pPr>
          </a:lstStyle>
          <a:p>
            <a:fld id="{6441D7B3-F7C5-4013-AC5D-399DD8DB11FA}" type="datetime4">
              <a:rPr lang="en-US" smtClean="0"/>
              <a:pPr/>
              <a:t>November 28,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43324" y="6429375"/>
            <a:ext cx="4086225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50" b="1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91475" y="6429375"/>
            <a:ext cx="87630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600" b="1">
                <a:solidFill>
                  <a:schemeClr val="tx2"/>
                </a:solidFill>
              </a:defRPr>
            </a:lvl1pPr>
          </a:lstStyle>
          <a:p>
            <a:fld id="{5744759D-0EFF-4FB2-9CCE-04E00944F0F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6" r:id="rId1"/>
    <p:sldLayoutId id="2147483917" r:id="rId2"/>
    <p:sldLayoutId id="2147483918" r:id="rId3"/>
    <p:sldLayoutId id="2147483919" r:id="rId4"/>
    <p:sldLayoutId id="2147483920" r:id="rId5"/>
    <p:sldLayoutId id="2147483921" r:id="rId6"/>
    <p:sldLayoutId id="2147483922" r:id="rId7"/>
    <p:sldLayoutId id="2147483923" r:id="rId8"/>
    <p:sldLayoutId id="2147483924" r:id="rId9"/>
    <p:sldLayoutId id="2147483925" r:id="rId10"/>
    <p:sldLayoutId id="2147483926" r:id="rId11"/>
  </p:sldLayoutIdLst>
  <p:hf sldNum="0" hdr="0" ftr="0" dt="0"/>
  <p:txStyles>
    <p:titleStyle>
      <a:lvl1pPr algn="l" defTabSz="914400" rtl="0" eaLnBrk="1" latinLnBrk="0" hangingPunct="1">
        <a:spcBef>
          <a:spcPts val="400"/>
        </a:spcBef>
        <a:buNone/>
        <a:defRPr sz="3600" b="0" kern="1200" cap="none" spc="0" baseline="0">
          <a:solidFill>
            <a:schemeClr val="tx2"/>
          </a:solidFill>
          <a:latin typeface="+mj-lt"/>
          <a:ea typeface="+mj-ea"/>
          <a:cs typeface="Tunga" pitchFamily="2"/>
        </a:defRPr>
      </a:lvl1pPr>
    </p:titleStyle>
    <p:bodyStyle>
      <a:lvl1pPr marL="171450" indent="-173736" algn="l" defTabSz="914400" rtl="0" eaLnBrk="1" latinLnBrk="0" hangingPunct="1">
        <a:spcBef>
          <a:spcPts val="600"/>
        </a:spcBef>
        <a:spcAft>
          <a:spcPts val="0"/>
        </a:spcAft>
        <a:buClr>
          <a:schemeClr val="accent1"/>
        </a:buClr>
        <a:buFont typeface="Arial" pitchFamily="34" charset="0"/>
        <a:buChar char="•"/>
        <a:defRPr sz="2200" b="0" i="0" kern="1200" cap="none" spc="30" baseline="0">
          <a:solidFill>
            <a:schemeClr val="tx2"/>
          </a:solidFill>
          <a:latin typeface="+mn-lt"/>
          <a:ea typeface="+mn-ea"/>
          <a:cs typeface="Tahoma" pitchFamily="34" charset="0"/>
        </a:defRPr>
      </a:lvl1pPr>
      <a:lvl2pPr marL="344488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Tahoma" pitchFamily="34" charset="0"/>
        </a:defRPr>
      </a:lvl2pPr>
      <a:lvl3pPr marL="515938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Tahoma" pitchFamily="34" charset="0"/>
        </a:defRPr>
      </a:lvl3pPr>
      <a:lvl4pPr marL="688975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Tahoma" pitchFamily="34" charset="0"/>
        </a:defRPr>
      </a:lvl4pPr>
      <a:lvl5pPr marL="860425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Tahoma" pitchFamily="34" charset="0"/>
        </a:defRPr>
      </a:lvl5pPr>
      <a:lvl6pPr marL="1051560" indent="-173736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234440" indent="-173736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417320" indent="-173736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1600200" indent="-173736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mailto:mehdi.abbas92@gmail.com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3743323" y="3721472"/>
            <a:ext cx="5120640" cy="2799629"/>
          </a:xfrm>
        </p:spPr>
        <p:txBody>
          <a:bodyPr>
            <a:normAutofit fontScale="77500" lnSpcReduction="20000"/>
          </a:bodyPr>
          <a:lstStyle/>
          <a:p>
            <a:r>
              <a:rPr lang="en-US" sz="2800" dirty="0" smtClean="0"/>
              <a:t>Dr. S. Mehdi Abbas </a:t>
            </a:r>
            <a:r>
              <a:rPr lang="en-US" sz="2800" dirty="0" err="1" smtClean="0"/>
              <a:t>Zaidi</a:t>
            </a:r>
            <a:endParaRPr lang="en-US" sz="2800" dirty="0" smtClean="0"/>
          </a:p>
          <a:p>
            <a:r>
              <a:rPr lang="en-US" sz="2300" dirty="0" smtClean="0"/>
              <a:t>Associate Professor</a:t>
            </a:r>
          </a:p>
          <a:p>
            <a:r>
              <a:rPr lang="en-US" sz="2300" dirty="0" smtClean="0"/>
              <a:t>Department of Sociology</a:t>
            </a:r>
          </a:p>
          <a:p>
            <a:r>
              <a:rPr lang="en-US" sz="2300" dirty="0" smtClean="0"/>
              <a:t>Shia P.G. College, </a:t>
            </a:r>
            <a:r>
              <a:rPr lang="en-US" sz="2300" dirty="0" err="1" smtClean="0"/>
              <a:t>Lucknow</a:t>
            </a:r>
            <a:endParaRPr lang="en-US" sz="2300" dirty="0" smtClean="0"/>
          </a:p>
          <a:p>
            <a:r>
              <a:rPr lang="en-US" sz="2300" dirty="0" smtClean="0"/>
              <a:t>E-mail - </a:t>
            </a:r>
            <a:r>
              <a:rPr lang="en-US" sz="2300" dirty="0" smtClean="0">
                <a:hlinkClick r:id="rId2"/>
              </a:rPr>
              <a:t>mehdi.abbas92@gmail.com</a:t>
            </a:r>
            <a:endParaRPr lang="en-US" sz="2300" dirty="0" smtClean="0"/>
          </a:p>
          <a:p>
            <a:r>
              <a:rPr lang="en-US" sz="2300" dirty="0" smtClean="0"/>
              <a:t>Contact No. - +91-9839287412</a:t>
            </a:r>
          </a:p>
          <a:p>
            <a:r>
              <a:rPr lang="en-US" sz="2300" dirty="0" smtClean="0"/>
              <a:t>&amp; </a:t>
            </a:r>
          </a:p>
          <a:p>
            <a:r>
              <a:rPr lang="en-US" sz="2800" dirty="0" smtClean="0"/>
              <a:t>Ms. </a:t>
            </a:r>
            <a:r>
              <a:rPr lang="en-US" sz="2800" dirty="0" err="1" smtClean="0"/>
              <a:t>Bushra</a:t>
            </a:r>
            <a:r>
              <a:rPr lang="en-US" sz="2800" dirty="0" smtClean="0"/>
              <a:t> Fatima</a:t>
            </a:r>
          </a:p>
          <a:p>
            <a:r>
              <a:rPr lang="en-US" sz="2300" dirty="0" smtClean="0"/>
              <a:t>Assistant Professor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739896" y="1061060"/>
            <a:ext cx="5120640" cy="2304288"/>
          </a:xfrm>
        </p:spPr>
        <p:txBody>
          <a:bodyPr>
            <a:normAutofit/>
          </a:bodyPr>
          <a:lstStyle/>
          <a:p>
            <a:r>
              <a:rPr lang="en-US" sz="4800" dirty="0" smtClean="0"/>
              <a:t>Debates on the mode of production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9570759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Continuum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The study </a:t>
            </a:r>
            <a:r>
              <a:rPr lang="en-US" sz="2400" dirty="0" smtClean="0"/>
              <a:t>more for </a:t>
            </a:r>
            <a:r>
              <a:rPr lang="en-US" sz="2400" dirty="0"/>
              <a:t>a search for capitalist farmer which are identified by the </a:t>
            </a:r>
            <a:r>
              <a:rPr lang="en-US" sz="2400" dirty="0" smtClean="0"/>
              <a:t>following characteristics:</a:t>
            </a:r>
          </a:p>
          <a:p>
            <a:pPr lvl="1"/>
            <a:r>
              <a:rPr lang="en-US" sz="2200" dirty="0" smtClean="0"/>
              <a:t>(a) A </a:t>
            </a:r>
            <a:r>
              <a:rPr lang="en-US" sz="2200" dirty="0"/>
              <a:t>capitalist farmer will tend to cultivate his land himself rather than give </a:t>
            </a:r>
            <a:r>
              <a:rPr lang="en-US" sz="2200" dirty="0" smtClean="0"/>
              <a:t>it out </a:t>
            </a:r>
            <a:r>
              <a:rPr lang="en-US" sz="2200" dirty="0"/>
              <a:t>on lease; </a:t>
            </a:r>
            <a:endParaRPr lang="en-US" sz="2200" dirty="0" smtClean="0"/>
          </a:p>
          <a:p>
            <a:pPr lvl="1"/>
            <a:r>
              <a:rPr lang="en-US" sz="2200" dirty="0" smtClean="0"/>
              <a:t>(</a:t>
            </a:r>
            <a:r>
              <a:rPr lang="en-US" sz="2200" dirty="0"/>
              <a:t>b) he would tend to use hired </a:t>
            </a:r>
            <a:r>
              <a:rPr lang="en-US" sz="2200" dirty="0" err="1"/>
              <a:t>labour</a:t>
            </a:r>
            <a:r>
              <a:rPr lang="en-US" sz="2200" dirty="0"/>
              <a:t> in a much </a:t>
            </a:r>
            <a:r>
              <a:rPr lang="en-US" sz="2200" dirty="0" smtClean="0"/>
              <a:t>greater proportion </a:t>
            </a:r>
            <a:r>
              <a:rPr lang="en-US" sz="2200" dirty="0"/>
              <a:t>than family </a:t>
            </a:r>
            <a:r>
              <a:rPr lang="en-US" sz="2200" dirty="0" err="1"/>
              <a:t>labour</a:t>
            </a:r>
            <a:r>
              <a:rPr lang="en-US" sz="2200" dirty="0" smtClean="0"/>
              <a:t>;</a:t>
            </a:r>
          </a:p>
          <a:p>
            <a:pPr lvl="1"/>
            <a:r>
              <a:rPr lang="en-US" sz="2200" dirty="0" smtClean="0"/>
              <a:t>(</a:t>
            </a:r>
            <a:r>
              <a:rPr lang="en-US" sz="2200" dirty="0"/>
              <a:t>c) he would tend to use farm machinery</a:t>
            </a:r>
            <a:r>
              <a:rPr lang="en-US" sz="2200" dirty="0" smtClean="0"/>
              <a:t>;</a:t>
            </a:r>
          </a:p>
          <a:p>
            <a:pPr lvl="1"/>
            <a:r>
              <a:rPr lang="en-US" sz="2200" dirty="0" smtClean="0"/>
              <a:t>(</a:t>
            </a:r>
            <a:r>
              <a:rPr lang="en-US" sz="2200" dirty="0"/>
              <a:t>d) he would be market-oriented; </a:t>
            </a:r>
            <a:r>
              <a:rPr lang="en-US" sz="2200" dirty="0" err="1"/>
              <a:t>i</a:t>
            </a:r>
            <a:r>
              <a:rPr lang="en-US" sz="2200" dirty="0"/>
              <a:t> e, he would tend to market </a:t>
            </a:r>
            <a:r>
              <a:rPr lang="en-US" sz="2200" dirty="0" smtClean="0"/>
              <a:t>an important </a:t>
            </a:r>
            <a:r>
              <a:rPr lang="en-US" sz="2200" dirty="0"/>
              <a:t>share of his produce; and</a:t>
            </a:r>
            <a:r>
              <a:rPr lang="en-US" sz="2200" dirty="0" smtClean="0"/>
              <a:t>,</a:t>
            </a:r>
          </a:p>
          <a:p>
            <a:pPr lvl="1"/>
            <a:r>
              <a:rPr lang="en-US" sz="2200" dirty="0" smtClean="0"/>
              <a:t>(</a:t>
            </a:r>
            <a:r>
              <a:rPr lang="en-US" sz="2200" dirty="0"/>
              <a:t>e) he would be profit-minded; </a:t>
            </a:r>
            <a:r>
              <a:rPr lang="en-US" sz="2200" dirty="0" err="1"/>
              <a:t>i.e</a:t>
            </a:r>
            <a:r>
              <a:rPr lang="en-US" sz="2200" dirty="0" smtClean="0"/>
              <a:t>, he </a:t>
            </a:r>
            <a:r>
              <a:rPr lang="en-US" sz="2200" dirty="0"/>
              <a:t>would tend to so </a:t>
            </a:r>
            <a:r>
              <a:rPr lang="en-US" sz="2200" dirty="0" err="1"/>
              <a:t>organise</a:t>
            </a:r>
            <a:r>
              <a:rPr lang="en-US" sz="2200" dirty="0"/>
              <a:t> his production as to yield a high rate of return on his investments.</a:t>
            </a:r>
          </a:p>
        </p:txBody>
      </p:sp>
    </p:spTree>
    <p:extLst>
      <p:ext uri="{BB962C8B-B14F-4D97-AF65-F5344CB8AC3E}">
        <p14:creationId xmlns:p14="http://schemas.microsoft.com/office/powerpoint/2010/main" val="38136232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Continuum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2400" b="1" dirty="0"/>
              <a:t>Daniel </a:t>
            </a:r>
            <a:r>
              <a:rPr lang="en-US" sz="2400" b="1" dirty="0" err="1"/>
              <a:t>Thorner</a:t>
            </a:r>
            <a:r>
              <a:rPr lang="en-US" sz="2400" dirty="0"/>
              <a:t>, a longtime observer of India's agriculture, and also </a:t>
            </a:r>
            <a:r>
              <a:rPr lang="en-US" sz="2400" b="1" dirty="0" err="1"/>
              <a:t>Kotovsky</a:t>
            </a:r>
            <a:r>
              <a:rPr lang="en-US" sz="2400" dirty="0"/>
              <a:t> in West Bengal earlier, who </a:t>
            </a:r>
            <a:r>
              <a:rPr lang="en-US" sz="2400" dirty="0" smtClean="0"/>
              <a:t>had concluded </a:t>
            </a:r>
            <a:r>
              <a:rPr lang="en-US" sz="2400" dirty="0"/>
              <a:t>from his own rural tours that a new era of capitalist </a:t>
            </a:r>
            <a:r>
              <a:rPr lang="en-US" sz="2400" dirty="0" smtClean="0"/>
              <a:t>agriculture was beginning.</a:t>
            </a:r>
          </a:p>
          <a:p>
            <a:r>
              <a:rPr lang="en-US" sz="2400" dirty="0" smtClean="0"/>
              <a:t>Then </a:t>
            </a:r>
            <a:r>
              <a:rPr lang="en-US" sz="2400" dirty="0"/>
              <a:t>in 1971 </a:t>
            </a:r>
            <a:r>
              <a:rPr lang="en-US" sz="2400" b="1" dirty="0" err="1" smtClean="0"/>
              <a:t>Utsha</a:t>
            </a:r>
            <a:r>
              <a:rPr lang="en-US" sz="2400" b="1" dirty="0" smtClean="0"/>
              <a:t> </a:t>
            </a:r>
            <a:r>
              <a:rPr lang="en-US" sz="2400" b="1" dirty="0" err="1"/>
              <a:t>Patnaik</a:t>
            </a:r>
            <a:r>
              <a:rPr lang="en-US" sz="2400" b="1" dirty="0"/>
              <a:t> </a:t>
            </a:r>
            <a:r>
              <a:rPr lang="en-US" sz="2400" dirty="0"/>
              <a:t>argued, from her own study of 1969, that a new capitalist farmer class was indeed beginning to emerge</a:t>
            </a:r>
            <a:r>
              <a:rPr lang="en-US" sz="2400" dirty="0" smtClean="0"/>
              <a:t>.</a:t>
            </a:r>
          </a:p>
          <a:p>
            <a:r>
              <a:rPr lang="en-US" sz="2400" b="1" dirty="0" err="1" smtClean="0"/>
              <a:t>Rudra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Patnaik</a:t>
            </a:r>
            <a:r>
              <a:rPr lang="en-US" sz="2400" b="1" dirty="0" smtClean="0"/>
              <a:t>, </a:t>
            </a:r>
            <a:r>
              <a:rPr lang="en-US" sz="2400" b="1" dirty="0" err="1"/>
              <a:t>Paresh</a:t>
            </a:r>
            <a:r>
              <a:rPr lang="en-US" sz="2400" b="1" dirty="0"/>
              <a:t> </a:t>
            </a:r>
            <a:r>
              <a:rPr lang="en-US" sz="2400" b="1" dirty="0" err="1" smtClean="0"/>
              <a:t>Chattopadhyay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Ranjit</a:t>
            </a:r>
            <a:r>
              <a:rPr lang="en-US" sz="2400" b="1" dirty="0" smtClean="0"/>
              <a:t> </a:t>
            </a:r>
            <a:r>
              <a:rPr lang="en-US" sz="2400" b="1" dirty="0" err="1"/>
              <a:t>Sau</a:t>
            </a:r>
            <a:r>
              <a:rPr lang="en-US" sz="2400" b="1" dirty="0"/>
              <a:t>, </a:t>
            </a:r>
            <a:r>
              <a:rPr lang="en-US" sz="2400" b="1" dirty="0" err="1"/>
              <a:t>Hamza</a:t>
            </a:r>
            <a:r>
              <a:rPr lang="en-US" sz="2400" b="1" dirty="0"/>
              <a:t> </a:t>
            </a:r>
            <a:r>
              <a:rPr lang="en-US" sz="2400" b="1" dirty="0" err="1"/>
              <a:t>Alavi</a:t>
            </a:r>
            <a:r>
              <a:rPr lang="en-US" sz="2400" b="1" dirty="0"/>
              <a:t>, </a:t>
            </a:r>
            <a:r>
              <a:rPr lang="en-US" sz="2400" b="1" dirty="0" err="1"/>
              <a:t>Jairus</a:t>
            </a:r>
            <a:r>
              <a:rPr lang="en-US" sz="2400" b="1" dirty="0"/>
              <a:t> </a:t>
            </a:r>
            <a:r>
              <a:rPr lang="en-US" sz="2400" b="1" dirty="0" err="1"/>
              <a:t>Banraji,Harry</a:t>
            </a:r>
            <a:r>
              <a:rPr lang="en-US" sz="2400" b="1" dirty="0"/>
              <a:t> Cleaver, </a:t>
            </a:r>
            <a:r>
              <a:rPr lang="en-US" sz="2400" b="1" dirty="0" err="1"/>
              <a:t>Amit</a:t>
            </a:r>
            <a:r>
              <a:rPr lang="en-US" sz="2400" b="1" dirty="0"/>
              <a:t> </a:t>
            </a:r>
            <a:r>
              <a:rPr lang="en-US" sz="2400" b="1" dirty="0" err="1"/>
              <a:t>Bhaduri</a:t>
            </a:r>
            <a:r>
              <a:rPr lang="en-US" sz="2400" b="1" dirty="0"/>
              <a:t>, </a:t>
            </a:r>
            <a:r>
              <a:rPr lang="en-US" sz="2400" b="1" dirty="0" err="1"/>
              <a:t>Pradhan</a:t>
            </a:r>
            <a:r>
              <a:rPr lang="en-US" sz="2400" b="1" dirty="0"/>
              <a:t> Prasad </a:t>
            </a:r>
            <a:r>
              <a:rPr lang="en-US" sz="2400" dirty="0"/>
              <a:t>(1973, 74) and numerous </a:t>
            </a:r>
            <a:r>
              <a:rPr lang="en-US" sz="2400" dirty="0" smtClean="0"/>
              <a:t>other Indian </a:t>
            </a:r>
            <a:r>
              <a:rPr lang="en-US" sz="2400" dirty="0"/>
              <a:t>and foreign scholars became </a:t>
            </a:r>
            <a:r>
              <a:rPr lang="en-US" sz="2400" dirty="0" smtClean="0"/>
              <a:t>involved in these debates.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3776116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Continuum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2400" b="1" dirty="0" err="1"/>
              <a:t>Mc</a:t>
            </a:r>
            <a:r>
              <a:rPr lang="en-US" sz="2400" b="1" dirty="0"/>
              <a:t> </a:t>
            </a:r>
            <a:r>
              <a:rPr lang="en-US" sz="2400" b="1" dirty="0" err="1"/>
              <a:t>Eachernsums</a:t>
            </a:r>
            <a:r>
              <a:rPr lang="en-US" sz="2400" b="1" dirty="0"/>
              <a:t> </a:t>
            </a:r>
            <a:r>
              <a:rPr lang="en-US" sz="2400" dirty="0"/>
              <a:t>up the debate around four indicators of capitalist agriculture</a:t>
            </a:r>
            <a:r>
              <a:rPr lang="en-US" sz="2400" dirty="0" smtClean="0"/>
              <a:t>:</a:t>
            </a:r>
          </a:p>
          <a:p>
            <a:pPr lvl="1"/>
            <a:r>
              <a:rPr lang="en-US" sz="2200" dirty="0" err="1" smtClean="0"/>
              <a:t>Generalised</a:t>
            </a:r>
            <a:r>
              <a:rPr lang="en-US" sz="2200" dirty="0" smtClean="0"/>
              <a:t> </a:t>
            </a:r>
            <a:r>
              <a:rPr lang="en-US" sz="2200" dirty="0"/>
              <a:t>Commodity Production</a:t>
            </a:r>
            <a:r>
              <a:rPr lang="en-US" sz="2200" dirty="0" smtClean="0"/>
              <a:t>,</a:t>
            </a:r>
          </a:p>
          <a:p>
            <a:pPr lvl="1"/>
            <a:r>
              <a:rPr lang="en-US" sz="2200" dirty="0" smtClean="0"/>
              <a:t>Emergence </a:t>
            </a:r>
            <a:r>
              <a:rPr lang="en-US" sz="2200" dirty="0"/>
              <a:t>of free wage </a:t>
            </a:r>
            <a:r>
              <a:rPr lang="en-US" sz="2200" dirty="0" err="1"/>
              <a:t>labour</a:t>
            </a:r>
            <a:r>
              <a:rPr lang="en-US" sz="2200" dirty="0" smtClean="0"/>
              <a:t>,</a:t>
            </a:r>
          </a:p>
          <a:p>
            <a:pPr lvl="1"/>
            <a:r>
              <a:rPr lang="en-US" sz="2200" dirty="0" smtClean="0"/>
              <a:t>Capital </a:t>
            </a:r>
            <a:r>
              <a:rPr lang="en-US" sz="2200" dirty="0"/>
              <a:t>Investment</a:t>
            </a:r>
            <a:r>
              <a:rPr lang="en-US" sz="2200" dirty="0" smtClean="0"/>
              <a:t>,</a:t>
            </a:r>
          </a:p>
          <a:p>
            <a:pPr lvl="1"/>
            <a:r>
              <a:rPr lang="en-US" sz="2200" dirty="0" err="1" smtClean="0"/>
              <a:t>Irrevalence</a:t>
            </a:r>
            <a:r>
              <a:rPr lang="en-US" sz="2200" dirty="0" smtClean="0"/>
              <a:t> </a:t>
            </a:r>
            <a:r>
              <a:rPr lang="en-US" sz="2200" dirty="0"/>
              <a:t>of share-cropping</a:t>
            </a:r>
            <a:r>
              <a:rPr lang="en-US" sz="2200" dirty="0" smtClean="0"/>
              <a:t>,</a:t>
            </a:r>
          </a:p>
          <a:p>
            <a:pPr lvl="1"/>
            <a:r>
              <a:rPr lang="en-US" sz="2200" dirty="0"/>
              <a:t>U</a:t>
            </a:r>
            <a:r>
              <a:rPr lang="en-US" sz="2200" dirty="0" smtClean="0"/>
              <a:t>sury </a:t>
            </a:r>
            <a:r>
              <a:rPr lang="en-US" sz="2200" dirty="0"/>
              <a:t>and tenancy</a:t>
            </a:r>
            <a:r>
              <a:rPr lang="en-US" sz="2200" dirty="0" smtClean="0"/>
              <a:t>.</a:t>
            </a:r>
          </a:p>
          <a:p>
            <a:r>
              <a:rPr lang="en-US" sz="2400" b="1" dirty="0" err="1"/>
              <a:t>Amit</a:t>
            </a:r>
            <a:r>
              <a:rPr lang="en-US" sz="2400" b="1" dirty="0"/>
              <a:t> </a:t>
            </a:r>
            <a:r>
              <a:rPr lang="en-US" sz="2400" b="1" dirty="0" err="1"/>
              <a:t>Bhaduri</a:t>
            </a:r>
            <a:r>
              <a:rPr lang="en-US" sz="2400" b="1" dirty="0"/>
              <a:t> </a:t>
            </a:r>
            <a:r>
              <a:rPr lang="en-US" sz="2400" dirty="0"/>
              <a:t>(1973) in his study of West Bengal </a:t>
            </a:r>
            <a:r>
              <a:rPr lang="en-US" sz="2400" dirty="0" err="1"/>
              <a:t>characterised</a:t>
            </a:r>
            <a:r>
              <a:rPr lang="en-US" sz="2400" dirty="0"/>
              <a:t> the system </a:t>
            </a:r>
            <a:r>
              <a:rPr lang="en-US" sz="2400" dirty="0" smtClean="0"/>
              <a:t>as '</a:t>
            </a:r>
            <a:r>
              <a:rPr lang="en-US" sz="2400" dirty="0"/>
              <a:t>semi-</a:t>
            </a:r>
            <a:r>
              <a:rPr lang="en-US" sz="2400" dirty="0" smtClean="0"/>
              <a:t>feudalism’.</a:t>
            </a:r>
          </a:p>
          <a:p>
            <a:r>
              <a:rPr lang="en-US" sz="2400" b="1" dirty="0" err="1" smtClean="0"/>
              <a:t>Pradhan</a:t>
            </a:r>
            <a:r>
              <a:rPr lang="en-US" sz="2400" b="1" dirty="0"/>
              <a:t> Prasad </a:t>
            </a:r>
            <a:r>
              <a:rPr lang="en-US" sz="2400" dirty="0"/>
              <a:t>(1973-74) also found in his study of Bihar that the social formation in rural Bihar </a:t>
            </a:r>
            <a:r>
              <a:rPr lang="en-US" sz="2400" dirty="0" smtClean="0"/>
              <a:t>is predominantly </a:t>
            </a:r>
            <a:r>
              <a:rPr lang="en-US" sz="2400" dirty="0"/>
              <a:t>semi-feudal.</a:t>
            </a:r>
          </a:p>
        </p:txBody>
      </p:sp>
    </p:spTree>
    <p:extLst>
      <p:ext uri="{BB962C8B-B14F-4D97-AF65-F5344CB8AC3E}">
        <p14:creationId xmlns:p14="http://schemas.microsoft.com/office/powerpoint/2010/main" val="37001482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Continuum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2400" b="1" dirty="0"/>
              <a:t>Prasad</a:t>
            </a:r>
            <a:r>
              <a:rPr lang="en-US" sz="2400" dirty="0"/>
              <a:t> </a:t>
            </a:r>
            <a:r>
              <a:rPr lang="en-US" sz="2400" dirty="0" smtClean="0"/>
              <a:t>lists four </a:t>
            </a:r>
            <a:r>
              <a:rPr lang="en-US" sz="2400" dirty="0"/>
              <a:t>prominent features of semi-feudalism</a:t>
            </a:r>
            <a:r>
              <a:rPr lang="en-US" sz="2400" dirty="0" smtClean="0"/>
              <a:t>:</a:t>
            </a:r>
          </a:p>
          <a:p>
            <a:pPr lvl="1"/>
            <a:r>
              <a:rPr lang="en-US" sz="2200" dirty="0" smtClean="0"/>
              <a:t>Sharecropping,</a:t>
            </a:r>
          </a:p>
          <a:p>
            <a:pPr lvl="1"/>
            <a:r>
              <a:rPr lang="en-US" sz="2200" dirty="0" smtClean="0"/>
              <a:t>Perpetual </a:t>
            </a:r>
            <a:r>
              <a:rPr lang="en-US" sz="2200" dirty="0"/>
              <a:t>indebtedness of the small tenants</a:t>
            </a:r>
            <a:r>
              <a:rPr lang="en-US" sz="2200" dirty="0" smtClean="0"/>
              <a:t>,</a:t>
            </a:r>
          </a:p>
          <a:p>
            <a:pPr lvl="1"/>
            <a:r>
              <a:rPr lang="en-US" sz="2200" dirty="0" smtClean="0"/>
              <a:t>Concentration </a:t>
            </a:r>
            <a:r>
              <a:rPr lang="en-US" sz="2200" dirty="0"/>
              <a:t>of two modes of exploitation, namely usury &amp; land </a:t>
            </a:r>
            <a:r>
              <a:rPr lang="en-US" sz="2200" dirty="0" smtClean="0"/>
              <a:t>ownership in </a:t>
            </a:r>
            <a:r>
              <a:rPr lang="en-US" sz="2200" dirty="0"/>
              <a:t>the hands of the same economic </a:t>
            </a:r>
            <a:r>
              <a:rPr lang="en-US" sz="2200" dirty="0" smtClean="0"/>
              <a:t>class, and</a:t>
            </a:r>
          </a:p>
          <a:p>
            <a:pPr lvl="1"/>
            <a:r>
              <a:rPr lang="en-US" sz="2200" dirty="0"/>
              <a:t>L</a:t>
            </a:r>
            <a:r>
              <a:rPr lang="en-US" sz="2200" dirty="0" smtClean="0"/>
              <a:t>ack </a:t>
            </a:r>
            <a:r>
              <a:rPr lang="en-US" sz="2200" dirty="0"/>
              <a:t>of access to the market </a:t>
            </a:r>
            <a:r>
              <a:rPr lang="en-US" sz="2200" dirty="0" smtClean="0"/>
              <a:t>by small </a:t>
            </a:r>
            <a:r>
              <a:rPr lang="en-US" sz="2200" dirty="0"/>
              <a:t>farmers. </a:t>
            </a:r>
            <a:endParaRPr lang="en-US" sz="2200" dirty="0" smtClean="0"/>
          </a:p>
          <a:p>
            <a:r>
              <a:rPr lang="en-US" sz="2400" dirty="0"/>
              <a:t>According </a:t>
            </a:r>
            <a:r>
              <a:rPr lang="en-US" sz="2400" dirty="0" smtClean="0"/>
              <a:t>to </a:t>
            </a:r>
            <a:r>
              <a:rPr lang="en-US" sz="2400" b="1" dirty="0" err="1" smtClean="0"/>
              <a:t>Utsha</a:t>
            </a:r>
            <a:r>
              <a:rPr lang="en-US" sz="2400" b="1" dirty="0" smtClean="0"/>
              <a:t> </a:t>
            </a:r>
            <a:r>
              <a:rPr lang="en-US" sz="2400" b="1" dirty="0" err="1"/>
              <a:t>Pattanaik</a:t>
            </a:r>
            <a:r>
              <a:rPr lang="en-US" sz="2000" b="1" dirty="0"/>
              <a:t> </a:t>
            </a:r>
            <a:r>
              <a:rPr lang="en-US" sz="2400" dirty="0"/>
              <a:t>the distinction between pre-capitalist/Feudal mode of Production and a capitalist variant lies not in whether </a:t>
            </a:r>
            <a:r>
              <a:rPr lang="en-US" sz="2400" dirty="0" err="1"/>
              <a:t>labour</a:t>
            </a:r>
            <a:r>
              <a:rPr lang="en-US" sz="2400" dirty="0"/>
              <a:t> is free or un-free but rather on the productive reinvestment of surplus and </a:t>
            </a:r>
            <a:r>
              <a:rPr lang="en-US" sz="2400" dirty="0" smtClean="0"/>
              <a:t>accumulation of </a:t>
            </a:r>
            <a:r>
              <a:rPr lang="en-US" sz="2400" dirty="0"/>
              <a:t>capital.</a:t>
            </a:r>
          </a:p>
        </p:txBody>
      </p:sp>
    </p:spTree>
    <p:extLst>
      <p:ext uri="{BB962C8B-B14F-4D97-AF65-F5344CB8AC3E}">
        <p14:creationId xmlns:p14="http://schemas.microsoft.com/office/powerpoint/2010/main" val="30905844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Continuum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Indian agriculture is largely pre-capitalist, though there exists within a prevailing non-capitalist mode of production, a small but growing class of capitalist</a:t>
            </a:r>
            <a:r>
              <a:rPr lang="en-US" sz="2400" dirty="0" smtClean="0"/>
              <a:t>.</a:t>
            </a:r>
          </a:p>
          <a:p>
            <a:r>
              <a:rPr lang="en-US" sz="2400" b="1" dirty="0" err="1"/>
              <a:t>Humza</a:t>
            </a:r>
            <a:r>
              <a:rPr lang="en-US" sz="2400" b="1" dirty="0"/>
              <a:t> </a:t>
            </a:r>
            <a:r>
              <a:rPr lang="en-US" sz="2400" b="1" dirty="0" err="1"/>
              <a:t>Alvi</a:t>
            </a:r>
            <a:r>
              <a:rPr lang="en-US" sz="2400" b="1" dirty="0"/>
              <a:t> </a:t>
            </a:r>
            <a:r>
              <a:rPr lang="en-US" sz="2400" dirty="0"/>
              <a:t>and also </a:t>
            </a:r>
            <a:r>
              <a:rPr lang="en-US" sz="2400" b="1" dirty="0" err="1"/>
              <a:t>Jairus</a:t>
            </a:r>
            <a:r>
              <a:rPr lang="en-US" sz="2400" b="1" dirty="0"/>
              <a:t> </a:t>
            </a:r>
            <a:r>
              <a:rPr lang="en-US" sz="2400" b="1" dirty="0" err="1"/>
              <a:t>Bannerji</a:t>
            </a:r>
            <a:r>
              <a:rPr lang="en-US" sz="2400" dirty="0"/>
              <a:t>, point to a colonial mode of production </a:t>
            </a:r>
            <a:r>
              <a:rPr lang="en-US" sz="2400" dirty="0" smtClean="0"/>
              <a:t>in agriculture.</a:t>
            </a:r>
          </a:p>
          <a:p>
            <a:r>
              <a:rPr lang="en-US" sz="2400" dirty="0" smtClean="0"/>
              <a:t>The </a:t>
            </a:r>
            <a:r>
              <a:rPr lang="en-US" sz="2400" dirty="0"/>
              <a:t>real changes happening in agriculture has its genesis in </a:t>
            </a:r>
            <a:r>
              <a:rPr lang="en-US" sz="2400" dirty="0" smtClean="0"/>
              <a:t>the demands </a:t>
            </a:r>
            <a:r>
              <a:rPr lang="en-US" sz="2400" dirty="0"/>
              <a:t>of imperialism and its agrarian policy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The </a:t>
            </a:r>
            <a:r>
              <a:rPr lang="en-US" sz="2400" dirty="0"/>
              <a:t>present changes in agriculture has </a:t>
            </a:r>
            <a:r>
              <a:rPr lang="en-US" sz="2400" dirty="0" smtClean="0"/>
              <a:t>a distinct </a:t>
            </a:r>
            <a:r>
              <a:rPr lang="en-US" sz="2400" dirty="0"/>
              <a:t>colonial legacy and hence it can be better understood as a </a:t>
            </a:r>
            <a:r>
              <a:rPr lang="en-US" sz="2400" dirty="0" smtClean="0"/>
              <a:t>colonial mode </a:t>
            </a:r>
            <a:r>
              <a:rPr lang="en-US" sz="2400" dirty="0"/>
              <a:t>of production.</a:t>
            </a:r>
          </a:p>
        </p:txBody>
      </p:sp>
    </p:spTree>
    <p:extLst>
      <p:ext uri="{BB962C8B-B14F-4D97-AF65-F5344CB8AC3E}">
        <p14:creationId xmlns:p14="http://schemas.microsoft.com/office/powerpoint/2010/main" val="42709001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Continuum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2400" b="1" dirty="0"/>
              <a:t>Gail </a:t>
            </a:r>
            <a:r>
              <a:rPr lang="en-US" sz="2400" b="1" dirty="0" err="1"/>
              <a:t>Omvedt</a:t>
            </a:r>
            <a:r>
              <a:rPr lang="en-US" sz="2400" b="1" dirty="0"/>
              <a:t> </a:t>
            </a:r>
            <a:r>
              <a:rPr lang="en-US" sz="2400" dirty="0"/>
              <a:t>is of the opinion that the debate over the 'mode of production </a:t>
            </a:r>
            <a:r>
              <a:rPr lang="en-US" sz="2400" dirty="0" smtClean="0"/>
              <a:t>in Indian </a:t>
            </a:r>
            <a:r>
              <a:rPr lang="en-US" sz="2400" dirty="0"/>
              <a:t>agriculture grew out of a milieu where scholars steeped in </a:t>
            </a:r>
            <a:r>
              <a:rPr lang="en-US" sz="2400" dirty="0" smtClean="0"/>
              <a:t>classic Marxist </a:t>
            </a:r>
            <a:r>
              <a:rPr lang="en-US" sz="2400" dirty="0"/>
              <a:t>notions of feudalism, capitalism and imperialism confronted </a:t>
            </a:r>
            <a:r>
              <a:rPr lang="en-US" sz="2400" dirty="0" smtClean="0"/>
              <a:t>a changing </a:t>
            </a:r>
            <a:r>
              <a:rPr lang="en-US" sz="2400" dirty="0"/>
              <a:t>empirical </a:t>
            </a:r>
            <a:r>
              <a:rPr lang="en-US" sz="2400" dirty="0" smtClean="0"/>
              <a:t>reality.</a:t>
            </a:r>
          </a:p>
          <a:p>
            <a:r>
              <a:rPr lang="en-US" sz="2400" dirty="0" smtClean="0"/>
              <a:t>In </a:t>
            </a:r>
            <a:r>
              <a:rPr lang="en-US" sz="2400" dirty="0"/>
              <a:t>retrospect, it now appears that the data base of the whole debate was scanty, though by the late 1960s, important </a:t>
            </a:r>
            <a:r>
              <a:rPr lang="en-US" sz="2400" dirty="0" smtClean="0"/>
              <a:t>economic changes </a:t>
            </a:r>
            <a:r>
              <a:rPr lang="en-US" sz="2400" dirty="0"/>
              <a:t>in agriculture had been initiated, and the process of destroying pre-independence forms of landlordism and laying of the foundations of </a:t>
            </a:r>
            <a:r>
              <a:rPr lang="en-US" sz="2400" dirty="0" smtClean="0"/>
              <a:t>an industrial </a:t>
            </a:r>
            <a:r>
              <a:rPr lang="en-US" sz="2400" dirty="0"/>
              <a:t>and infrastructural development that could supply inputs </a:t>
            </a:r>
            <a:r>
              <a:rPr lang="en-US" sz="2400" dirty="0" smtClean="0"/>
              <a:t>to agriculture </a:t>
            </a:r>
            <a:r>
              <a:rPr lang="en-US" sz="2400" dirty="0"/>
              <a:t>was beginning to produce real changes.</a:t>
            </a:r>
          </a:p>
        </p:txBody>
      </p:sp>
    </p:spTree>
    <p:extLst>
      <p:ext uri="{BB962C8B-B14F-4D97-AF65-F5344CB8AC3E}">
        <p14:creationId xmlns:p14="http://schemas.microsoft.com/office/powerpoint/2010/main" val="18620682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Continuum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Indian agriculture </a:t>
            </a:r>
            <a:r>
              <a:rPr lang="en-US" sz="2400" dirty="0"/>
              <a:t>was becoming </a:t>
            </a:r>
            <a:r>
              <a:rPr lang="en-US" sz="2400" dirty="0" smtClean="0"/>
              <a:t>capitalist.</a:t>
            </a:r>
          </a:p>
          <a:p>
            <a:r>
              <a:rPr lang="en-US" sz="2400" dirty="0"/>
              <a:t>She argues that the mode of </a:t>
            </a:r>
            <a:r>
              <a:rPr lang="en-US" sz="2400" dirty="0" smtClean="0"/>
              <a:t>production in </a:t>
            </a:r>
            <a:r>
              <a:rPr lang="en-US" sz="2400" dirty="0"/>
              <a:t>agriculture have become all the more complex over the years and </a:t>
            </a:r>
            <a:r>
              <a:rPr lang="en-US" sz="2400" dirty="0" smtClean="0"/>
              <a:t>three classes </a:t>
            </a:r>
            <a:r>
              <a:rPr lang="en-US" sz="2400" dirty="0"/>
              <a:t>can be discerned today in agriculture, namely</a:t>
            </a:r>
            <a:r>
              <a:rPr lang="en-US" sz="2400" dirty="0" smtClean="0"/>
              <a:t>, </a:t>
            </a:r>
          </a:p>
          <a:p>
            <a:pPr lvl="1"/>
            <a:r>
              <a:rPr lang="en-US" sz="2200" dirty="0" smtClean="0"/>
              <a:t>capitalist </a:t>
            </a:r>
            <a:r>
              <a:rPr lang="en-US" sz="2200" dirty="0"/>
              <a:t>farmers</a:t>
            </a:r>
            <a:r>
              <a:rPr lang="en-US" sz="2200" dirty="0" smtClean="0"/>
              <a:t>,</a:t>
            </a:r>
          </a:p>
          <a:p>
            <a:pPr lvl="1"/>
            <a:r>
              <a:rPr lang="en-US" sz="2200" dirty="0" smtClean="0"/>
              <a:t>middle Peasants, and</a:t>
            </a:r>
          </a:p>
          <a:p>
            <a:pPr lvl="1"/>
            <a:r>
              <a:rPr lang="en-US" sz="2200" dirty="0" smtClean="0"/>
              <a:t>semi</a:t>
            </a:r>
            <a:r>
              <a:rPr lang="en-US" sz="2200" dirty="0"/>
              <a:t>-</a:t>
            </a:r>
            <a:r>
              <a:rPr lang="en-US" sz="2200" dirty="0" err="1"/>
              <a:t>Proletarianised</a:t>
            </a:r>
            <a:r>
              <a:rPr lang="en-US" sz="2200" dirty="0"/>
              <a:t> poor peasants and </a:t>
            </a:r>
            <a:r>
              <a:rPr lang="en-US" sz="2200" dirty="0" err="1" smtClean="0"/>
              <a:t>labourers</a:t>
            </a:r>
            <a:r>
              <a:rPr lang="en-US" sz="2200" dirty="0" smtClean="0"/>
              <a:t>.</a:t>
            </a:r>
          </a:p>
          <a:p>
            <a:r>
              <a:rPr lang="en-US" sz="2400" b="1" dirty="0" err="1"/>
              <a:t>Omvedt</a:t>
            </a:r>
            <a:r>
              <a:rPr lang="en-US" sz="2400" dirty="0"/>
              <a:t> also point to the fact that the Capitalism we find today is </a:t>
            </a:r>
            <a:r>
              <a:rPr lang="en-US" sz="2400" dirty="0" smtClean="0"/>
              <a:t>a capitalism </a:t>
            </a:r>
            <a:r>
              <a:rPr lang="en-US" sz="2400" dirty="0"/>
              <a:t>that is developing within a post-colonial economy totally bound </a:t>
            </a:r>
            <a:r>
              <a:rPr lang="en-US" sz="2400" dirty="0" smtClean="0"/>
              <a:t>up with </a:t>
            </a:r>
            <a:r>
              <a:rPr lang="en-US" sz="2400" dirty="0"/>
              <a:t>imperialism affected in specific </a:t>
            </a:r>
            <a:r>
              <a:rPr lang="en-US" sz="2400" dirty="0" smtClean="0"/>
              <a:t>ways.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2827470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Continuum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The still potent retrogressive impact of certain semi-feudal features of Indian social organization, including caste and oppression of women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The </a:t>
            </a:r>
            <a:r>
              <a:rPr lang="en-US" sz="2400" dirty="0"/>
              <a:t>'mode of production' de-bate was provoked by real </a:t>
            </a:r>
            <a:r>
              <a:rPr lang="en-US" sz="2400" dirty="0" smtClean="0"/>
              <a:t>changes occurring </a:t>
            </a:r>
            <a:r>
              <a:rPr lang="en-US" sz="2400" dirty="0"/>
              <a:t>in Indian agriculture, expressed politically in the </a:t>
            </a:r>
            <a:r>
              <a:rPr lang="en-US" sz="2400" dirty="0" err="1"/>
              <a:t>Naxalbari</a:t>
            </a:r>
            <a:r>
              <a:rPr lang="en-US" sz="2400" dirty="0"/>
              <a:t> </a:t>
            </a:r>
            <a:r>
              <a:rPr lang="en-US" sz="2400" dirty="0" smtClean="0"/>
              <a:t>revolt ,</a:t>
            </a:r>
            <a:r>
              <a:rPr lang="en-US" sz="2400" dirty="0"/>
              <a:t>new </a:t>
            </a:r>
            <a:r>
              <a:rPr lang="en-US" sz="2400" dirty="0" err="1"/>
              <a:t>organising</a:t>
            </a:r>
            <a:r>
              <a:rPr lang="en-US" sz="2400" dirty="0"/>
              <a:t> of agricultural </a:t>
            </a:r>
            <a:r>
              <a:rPr lang="en-US" sz="2400" dirty="0" err="1"/>
              <a:t>labourers</a:t>
            </a:r>
            <a:r>
              <a:rPr lang="en-US" sz="2400" dirty="0"/>
              <a:t> and the repression of this </a:t>
            </a:r>
            <a:r>
              <a:rPr lang="en-US" sz="2400" dirty="0" err="1" smtClean="0"/>
              <a:t>organising</a:t>
            </a:r>
            <a:r>
              <a:rPr lang="en-US" sz="2400" dirty="0" smtClean="0"/>
              <a:t> by </a:t>
            </a:r>
            <a:r>
              <a:rPr lang="en-US" sz="2400" dirty="0"/>
              <a:t>the rural </a:t>
            </a:r>
            <a:r>
              <a:rPr lang="en-US" sz="2400" dirty="0" smtClean="0"/>
              <a:t>elite.</a:t>
            </a:r>
          </a:p>
        </p:txBody>
      </p:sp>
    </p:spTree>
    <p:extLst>
      <p:ext uri="{BB962C8B-B14F-4D97-AF65-F5344CB8AC3E}">
        <p14:creationId xmlns:p14="http://schemas.microsoft.com/office/powerpoint/2010/main" val="33730923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Reference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Dr. </a:t>
            </a:r>
            <a:r>
              <a:rPr lang="en-US" sz="2400" dirty="0" err="1" smtClean="0"/>
              <a:t>Adhikary</a:t>
            </a:r>
            <a:r>
              <a:rPr lang="en-US" sz="2400" dirty="0" smtClean="0"/>
              <a:t> C.D. , Mode of Production Debate in Indian Agriculture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9670521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739896" y="1835538"/>
            <a:ext cx="5120640" cy="2304288"/>
          </a:xfrm>
        </p:spPr>
        <p:txBody>
          <a:bodyPr>
            <a:noAutofit/>
          </a:bodyPr>
          <a:lstStyle/>
          <a:p>
            <a:r>
              <a:rPr lang="en-US" sz="7200" dirty="0" smtClean="0"/>
              <a:t>Thank you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29314518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Debates on the </a:t>
            </a:r>
            <a:r>
              <a:rPr lang="en-US" dirty="0" smtClean="0"/>
              <a:t>Mode </a:t>
            </a:r>
            <a:r>
              <a:rPr lang="en-US" dirty="0"/>
              <a:t>of </a:t>
            </a:r>
            <a:r>
              <a:rPr lang="en-US" dirty="0" smtClean="0"/>
              <a:t>Production in</a:t>
            </a:r>
            <a:br>
              <a:rPr lang="en-US" dirty="0" smtClean="0"/>
            </a:br>
            <a:r>
              <a:rPr lang="en-US" dirty="0" smtClean="0"/>
              <a:t>Indian Agriculture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The production process involves the interaction of three elements with </a:t>
            </a:r>
            <a:r>
              <a:rPr lang="en-US" sz="2400" dirty="0" smtClean="0"/>
              <a:t>one another.</a:t>
            </a:r>
          </a:p>
          <a:p>
            <a:r>
              <a:rPr lang="en-US" sz="2400" dirty="0" smtClean="0"/>
              <a:t>The </a:t>
            </a:r>
            <a:r>
              <a:rPr lang="en-US" sz="2400" dirty="0"/>
              <a:t>first element is </a:t>
            </a:r>
            <a:r>
              <a:rPr lang="en-US" sz="2400" dirty="0" smtClean="0"/>
              <a:t>the ‘object </a:t>
            </a:r>
            <a:r>
              <a:rPr lang="en-US" sz="2400" dirty="0"/>
              <a:t>of </a:t>
            </a:r>
            <a:r>
              <a:rPr lang="en-US" sz="2400" dirty="0" err="1"/>
              <a:t>labour</a:t>
            </a:r>
            <a:r>
              <a:rPr lang="en-US" sz="2400" dirty="0"/>
              <a:t>’ </a:t>
            </a:r>
            <a:r>
              <a:rPr lang="en-US" sz="2400" dirty="0" smtClean="0"/>
              <a:t>, </a:t>
            </a:r>
            <a:r>
              <a:rPr lang="en-US" sz="2400" dirty="0"/>
              <a:t>that is, that which is </a:t>
            </a:r>
            <a:r>
              <a:rPr lang="en-US" sz="2400" dirty="0" smtClean="0"/>
              <a:t>the objective </a:t>
            </a:r>
            <a:r>
              <a:rPr lang="en-US" sz="2400" dirty="0"/>
              <a:t>of human </a:t>
            </a:r>
            <a:r>
              <a:rPr lang="en-US" sz="2400" dirty="0" smtClean="0"/>
              <a:t>activity.</a:t>
            </a:r>
          </a:p>
          <a:p>
            <a:r>
              <a:rPr lang="en-US" sz="2400" dirty="0" smtClean="0"/>
              <a:t>It </a:t>
            </a:r>
            <a:r>
              <a:rPr lang="en-US" sz="2400" dirty="0"/>
              <a:t>embraces two groups</a:t>
            </a:r>
            <a:r>
              <a:rPr lang="en-US" sz="2400" dirty="0" smtClean="0"/>
              <a:t>:</a:t>
            </a:r>
          </a:p>
          <a:p>
            <a:pPr lvl="1"/>
            <a:r>
              <a:rPr lang="en-US" sz="2200" dirty="0" smtClean="0"/>
              <a:t>a</a:t>
            </a:r>
            <a:r>
              <a:rPr lang="en-US" sz="2200" dirty="0"/>
              <a:t>) materials </a:t>
            </a:r>
            <a:r>
              <a:rPr lang="en-US" sz="2200" dirty="0" smtClean="0"/>
              <a:t>directly obtained </a:t>
            </a:r>
            <a:r>
              <a:rPr lang="en-US" sz="2200" dirty="0"/>
              <a:t>in natural conditions and converted into a product. It may be </a:t>
            </a:r>
            <a:r>
              <a:rPr lang="en-US" sz="2200" dirty="0" err="1"/>
              <a:t>landas</a:t>
            </a:r>
            <a:r>
              <a:rPr lang="en-US" sz="2200" dirty="0"/>
              <a:t> the universal object of </a:t>
            </a:r>
            <a:r>
              <a:rPr lang="en-US" sz="2200" dirty="0" err="1"/>
              <a:t>labour</a:t>
            </a:r>
            <a:r>
              <a:rPr lang="en-US" sz="2200" dirty="0"/>
              <a:t>, deposits of minerals and oil, ores, fish </a:t>
            </a:r>
            <a:r>
              <a:rPr lang="en-US" sz="2200" dirty="0" smtClean="0"/>
              <a:t>in natural </a:t>
            </a:r>
            <a:r>
              <a:rPr lang="en-US" sz="2200" dirty="0"/>
              <a:t>water reservoirs </a:t>
            </a:r>
            <a:r>
              <a:rPr lang="en-US" sz="2200" dirty="0" err="1"/>
              <a:t>etc</a:t>
            </a:r>
            <a:r>
              <a:rPr lang="en-US" sz="2200" dirty="0"/>
              <a:t>, </a:t>
            </a:r>
            <a:r>
              <a:rPr lang="en-US" sz="2200" dirty="0" smtClean="0"/>
              <a:t>and</a:t>
            </a:r>
          </a:p>
          <a:p>
            <a:pPr lvl="1"/>
            <a:r>
              <a:rPr lang="en-US" sz="2200" dirty="0" smtClean="0"/>
              <a:t>b</a:t>
            </a:r>
            <a:r>
              <a:rPr lang="en-US" sz="2200" dirty="0"/>
              <a:t>) previously processed materials. </a:t>
            </a:r>
            <a:r>
              <a:rPr lang="en-US" sz="2200" dirty="0" smtClean="0"/>
              <a:t>These are </a:t>
            </a:r>
            <a:r>
              <a:rPr lang="en-US" sz="2200" dirty="0"/>
              <a:t>called raw materials (for instance, yarn in textile production, metals </a:t>
            </a:r>
            <a:r>
              <a:rPr lang="en-US" sz="2200" dirty="0" smtClean="0"/>
              <a:t>or plastics </a:t>
            </a:r>
            <a:r>
              <a:rPr lang="en-US" sz="2200" dirty="0"/>
              <a:t>at an engineering plant, etc.</a:t>
            </a:r>
            <a:r>
              <a:rPr lang="en-US" sz="22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120892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Continuum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274320" y="1298447"/>
            <a:ext cx="8595360" cy="5269123"/>
          </a:xfrm>
        </p:spPr>
        <p:txBody>
          <a:bodyPr>
            <a:noAutofit/>
          </a:bodyPr>
          <a:lstStyle/>
          <a:p>
            <a:pPr marL="171450" lvl="1"/>
            <a:r>
              <a:rPr lang="en-US" sz="2400" dirty="0"/>
              <a:t>The second element is the ‘instruments of </a:t>
            </a:r>
            <a:r>
              <a:rPr lang="en-US" sz="2400" dirty="0" err="1"/>
              <a:t>labour</a:t>
            </a:r>
            <a:r>
              <a:rPr lang="en-US" sz="2400" dirty="0"/>
              <a:t>’  or the ‘implements of </a:t>
            </a:r>
            <a:r>
              <a:rPr lang="en-US" sz="2400" dirty="0" err="1"/>
              <a:t>labour</a:t>
            </a:r>
            <a:r>
              <a:rPr lang="en-US" sz="2400" dirty="0"/>
              <a:t>’, that is, that by means of which man exerts an influence, whether directly or indirectly, on the diverse objects of </a:t>
            </a:r>
            <a:r>
              <a:rPr lang="en-US" sz="2400" dirty="0" err="1"/>
              <a:t>labour</a:t>
            </a:r>
            <a:r>
              <a:rPr lang="en-US" sz="2400" dirty="0" smtClean="0"/>
              <a:t>.</a:t>
            </a:r>
          </a:p>
          <a:p>
            <a:pPr marL="171450" lvl="1"/>
            <a:r>
              <a:rPr lang="en-US" sz="2400" dirty="0" smtClean="0"/>
              <a:t>This </a:t>
            </a:r>
            <a:r>
              <a:rPr lang="en-US" sz="2400" dirty="0"/>
              <a:t>includes the simplest instruments like the hammer and </a:t>
            </a:r>
            <a:r>
              <a:rPr lang="en-US" sz="2400" dirty="0" smtClean="0"/>
              <a:t>the spade</a:t>
            </a:r>
            <a:r>
              <a:rPr lang="en-US" sz="2400" dirty="0"/>
              <a:t>, and the most diverse machines, like tractors, excavators, machine-tools, automatic lines and the most complicated assemblies</a:t>
            </a:r>
            <a:r>
              <a:rPr lang="en-US" sz="2400" dirty="0" smtClean="0"/>
              <a:t>.</a:t>
            </a:r>
          </a:p>
          <a:p>
            <a:pPr marL="171450" lvl="1"/>
            <a:r>
              <a:rPr lang="en-US" sz="2400" dirty="0" smtClean="0"/>
              <a:t>Among the instruments </a:t>
            </a:r>
            <a:r>
              <a:rPr lang="en-US" sz="2400" dirty="0"/>
              <a:t>of </a:t>
            </a:r>
            <a:r>
              <a:rPr lang="en-US" sz="2400" dirty="0" err="1"/>
              <a:t>labour</a:t>
            </a:r>
            <a:r>
              <a:rPr lang="en-US" sz="2400" dirty="0"/>
              <a:t> exerting an indirect influence on the process of production are buildings, factories and plants, transport routes, airports </a:t>
            </a:r>
            <a:r>
              <a:rPr lang="en-US" sz="2400" dirty="0" smtClean="0"/>
              <a:t>and seaports</a:t>
            </a:r>
            <a:r>
              <a:rPr lang="en-US" sz="2400" dirty="0"/>
              <a:t>, and storage </a:t>
            </a:r>
            <a:r>
              <a:rPr lang="en-US" sz="2400" dirty="0" smtClean="0"/>
              <a:t>facilities.</a:t>
            </a:r>
          </a:p>
          <a:p>
            <a:pPr marL="171450" lvl="1"/>
            <a:r>
              <a:rPr lang="en-US" sz="2400" dirty="0" smtClean="0"/>
              <a:t>The </a:t>
            </a:r>
            <a:r>
              <a:rPr lang="en-US" sz="2400" dirty="0"/>
              <a:t>objects of </a:t>
            </a:r>
            <a:r>
              <a:rPr lang="en-US" sz="2400" dirty="0" err="1"/>
              <a:t>labour</a:t>
            </a:r>
            <a:r>
              <a:rPr lang="en-US" sz="2400" dirty="0"/>
              <a:t> and the instruments of </a:t>
            </a:r>
            <a:r>
              <a:rPr lang="en-US" sz="2400" dirty="0" err="1"/>
              <a:t>labour</a:t>
            </a:r>
            <a:r>
              <a:rPr lang="en-US" sz="2400" dirty="0"/>
              <a:t>, taken together, comprise the means of </a:t>
            </a:r>
            <a:r>
              <a:rPr lang="en-US" sz="2400" dirty="0" smtClean="0"/>
              <a:t>production.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8228250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Continuum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171450" lvl="1"/>
            <a:r>
              <a:rPr lang="en-US" sz="2400" dirty="0"/>
              <a:t>The interaction of these two elements or the means of production with the third element that is, </a:t>
            </a:r>
            <a:r>
              <a:rPr lang="en-US" sz="2400" dirty="0" err="1"/>
              <a:t>labour</a:t>
            </a:r>
            <a:r>
              <a:rPr lang="en-US" sz="2400" dirty="0"/>
              <a:t> itself which involves ‘people’s conscientious and purposeful activity by which they alter natural objects, adapting them to satisfy their own requirements’ taken together </a:t>
            </a:r>
            <a:r>
              <a:rPr lang="en-US" sz="2400" dirty="0" err="1"/>
              <a:t>characterise</a:t>
            </a:r>
            <a:r>
              <a:rPr lang="en-US" sz="2400" dirty="0"/>
              <a:t> the productive power of </a:t>
            </a:r>
            <a:r>
              <a:rPr lang="en-US" sz="2400" dirty="0" err="1"/>
              <a:t>labour</a:t>
            </a:r>
            <a:r>
              <a:rPr lang="en-US" sz="2400" dirty="0"/>
              <a:t>, the productive forces of the society.</a:t>
            </a:r>
          </a:p>
          <a:p>
            <a:r>
              <a:rPr lang="en-US" sz="2400" dirty="0"/>
              <a:t>The relations of production correspond to a definite stage of development of their material productive forces and hence with different levels of development of the productive forces, different relations of production </a:t>
            </a:r>
            <a:r>
              <a:rPr lang="en-US" sz="2400" dirty="0" smtClean="0"/>
              <a:t>are observed</a:t>
            </a:r>
            <a:r>
              <a:rPr lang="en-US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601471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Continuum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These constitute </a:t>
            </a:r>
            <a:r>
              <a:rPr lang="en-US" sz="2400" dirty="0"/>
              <a:t>an intricate and highly ramified system </a:t>
            </a:r>
            <a:r>
              <a:rPr lang="en-US" sz="2400" dirty="0" smtClean="0"/>
              <a:t>covering the </a:t>
            </a:r>
            <a:r>
              <a:rPr lang="en-US" sz="2400" dirty="0"/>
              <a:t>relations, which people establish with each other in the process of production, distribution, exchange and consumption of the goods of </a:t>
            </a:r>
            <a:r>
              <a:rPr lang="en-US" sz="2400" dirty="0" smtClean="0"/>
              <a:t>life.</a:t>
            </a:r>
          </a:p>
          <a:p>
            <a:r>
              <a:rPr lang="en-US" sz="2400" dirty="0" smtClean="0"/>
              <a:t>They are </a:t>
            </a:r>
            <a:r>
              <a:rPr lang="en-US" sz="2400" dirty="0"/>
              <a:t>the social form of production through which people appropriate </a:t>
            </a:r>
            <a:r>
              <a:rPr lang="en-US" sz="2400" dirty="0" smtClean="0"/>
              <a:t>the objects </a:t>
            </a:r>
            <a:r>
              <a:rPr lang="en-US" sz="2400" dirty="0"/>
              <a:t>of </a:t>
            </a:r>
            <a:r>
              <a:rPr lang="en-US" sz="2400" dirty="0" smtClean="0"/>
              <a:t>nature.</a:t>
            </a:r>
          </a:p>
          <a:p>
            <a:r>
              <a:rPr lang="en-US" sz="2400" dirty="0" smtClean="0"/>
              <a:t>Central </a:t>
            </a:r>
            <a:r>
              <a:rPr lang="en-US" sz="2400" dirty="0"/>
              <a:t>to the whole system of </a:t>
            </a:r>
            <a:r>
              <a:rPr lang="en-US" sz="2400" dirty="0" smtClean="0"/>
              <a:t>relations </a:t>
            </a:r>
            <a:r>
              <a:rPr lang="en-US" sz="2400" dirty="0"/>
              <a:t>of </a:t>
            </a:r>
            <a:r>
              <a:rPr lang="en-US" sz="2400" dirty="0" smtClean="0"/>
              <a:t>production are the relations </a:t>
            </a:r>
            <a:r>
              <a:rPr lang="en-US" sz="2400" dirty="0"/>
              <a:t>of property </a:t>
            </a:r>
            <a:r>
              <a:rPr lang="en-US" sz="2400" dirty="0" smtClean="0"/>
              <a:t>in </a:t>
            </a:r>
            <a:r>
              <a:rPr lang="en-US" sz="2400" dirty="0"/>
              <a:t>the means of </a:t>
            </a:r>
            <a:r>
              <a:rPr lang="en-US" sz="2400" dirty="0" smtClean="0"/>
              <a:t>production.</a:t>
            </a:r>
          </a:p>
          <a:p>
            <a:r>
              <a:rPr lang="en-US" sz="2400" dirty="0" smtClean="0"/>
              <a:t>These </a:t>
            </a:r>
            <a:r>
              <a:rPr lang="en-US" sz="2400" dirty="0"/>
              <a:t>are the </a:t>
            </a:r>
            <a:r>
              <a:rPr lang="en-US" sz="2400" dirty="0" smtClean="0"/>
              <a:t>relations that </a:t>
            </a:r>
            <a:r>
              <a:rPr lang="en-US" sz="2400" dirty="0"/>
              <a:t>determine the existence of the various classes and social groups, </a:t>
            </a:r>
            <a:r>
              <a:rPr lang="en-US" sz="2400" dirty="0" smtClean="0"/>
              <a:t>their status </a:t>
            </a:r>
            <a:r>
              <a:rPr lang="en-US" sz="2400" dirty="0"/>
              <a:t>in the society, and their living conditions</a:t>
            </a:r>
          </a:p>
        </p:txBody>
      </p:sp>
    </p:spTree>
    <p:extLst>
      <p:ext uri="{BB962C8B-B14F-4D97-AF65-F5344CB8AC3E}">
        <p14:creationId xmlns:p14="http://schemas.microsoft.com/office/powerpoint/2010/main" val="30627059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Continuum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Mode of production implies an ‘integrated complex’ or unity of these </a:t>
            </a:r>
            <a:r>
              <a:rPr lang="en-US" sz="2400" dirty="0" smtClean="0"/>
              <a:t>two inter</a:t>
            </a:r>
            <a:r>
              <a:rPr lang="en-US" sz="2400" dirty="0"/>
              <a:t>-dependent entities—productive forces or forces of production and </a:t>
            </a:r>
            <a:r>
              <a:rPr lang="en-US" sz="2400" dirty="0" smtClean="0"/>
              <a:t>social relations </a:t>
            </a:r>
            <a:r>
              <a:rPr lang="en-US" sz="2400" dirty="0"/>
              <a:t>of </a:t>
            </a:r>
            <a:r>
              <a:rPr lang="en-US" sz="2400" dirty="0" smtClean="0"/>
              <a:t>production.</a:t>
            </a:r>
          </a:p>
          <a:p>
            <a:r>
              <a:rPr lang="en-US" sz="2400" dirty="0" smtClean="0"/>
              <a:t>Mode </a:t>
            </a:r>
            <a:r>
              <a:rPr lang="en-US" sz="2400" dirty="0"/>
              <a:t>of production is ‘an articulated combination of relations and forces of production’</a:t>
            </a:r>
            <a:r>
              <a:rPr lang="en-US" sz="2400" dirty="0" smtClean="0"/>
              <a:t>.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6608747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Types of Modes of Production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Pre capitalist mode of </a:t>
            </a:r>
            <a:r>
              <a:rPr lang="en-US" sz="2400" dirty="0" smtClean="0"/>
              <a:t>Production / Subsistence Agriculture</a:t>
            </a:r>
          </a:p>
          <a:p>
            <a:pPr lvl="1"/>
            <a:r>
              <a:rPr lang="en-US" sz="2200" dirty="0" smtClean="0"/>
              <a:t>Petty production</a:t>
            </a:r>
          </a:p>
          <a:p>
            <a:pPr lvl="1"/>
            <a:r>
              <a:rPr lang="en-US" sz="2200" dirty="0" err="1"/>
              <a:t>L</a:t>
            </a:r>
            <a:r>
              <a:rPr lang="en-US" sz="2200" dirty="0" err="1" smtClean="0"/>
              <a:t>ocalised</a:t>
            </a:r>
            <a:r>
              <a:rPr lang="en-US" sz="2200" dirty="0" smtClean="0"/>
              <a:t> </a:t>
            </a:r>
            <a:r>
              <a:rPr lang="en-US" sz="2200" dirty="0"/>
              <a:t>production, circulation and </a:t>
            </a:r>
            <a:r>
              <a:rPr lang="en-US" sz="2200" dirty="0" smtClean="0"/>
              <a:t>appropriation</a:t>
            </a:r>
          </a:p>
          <a:p>
            <a:pPr lvl="1"/>
            <a:r>
              <a:rPr lang="en-US" sz="2200" dirty="0" smtClean="0"/>
              <a:t>Non</a:t>
            </a:r>
            <a:r>
              <a:rPr lang="en-US" sz="2200" dirty="0"/>
              <a:t>-</a:t>
            </a:r>
            <a:r>
              <a:rPr lang="en-US" sz="2200" dirty="0" err="1" smtClean="0"/>
              <a:t>monetisation</a:t>
            </a:r>
            <a:endParaRPr lang="en-US" sz="2200" dirty="0" smtClean="0"/>
          </a:p>
          <a:p>
            <a:pPr lvl="1"/>
            <a:r>
              <a:rPr lang="en-US" sz="2200" dirty="0" smtClean="0"/>
              <a:t>Production </a:t>
            </a:r>
            <a:r>
              <a:rPr lang="en-US" sz="2200" dirty="0"/>
              <a:t>for use rather than for </a:t>
            </a:r>
            <a:r>
              <a:rPr lang="en-US" sz="2200" dirty="0" smtClean="0"/>
              <a:t>exchange</a:t>
            </a:r>
          </a:p>
          <a:p>
            <a:pPr lvl="1"/>
            <a:r>
              <a:rPr lang="en-US" sz="2200" dirty="0" smtClean="0"/>
              <a:t>Investment </a:t>
            </a:r>
            <a:r>
              <a:rPr lang="en-US" sz="2200" dirty="0"/>
              <a:t>of capital in trade and </a:t>
            </a:r>
            <a:r>
              <a:rPr lang="en-US" sz="2200" dirty="0" smtClean="0"/>
              <a:t>usury</a:t>
            </a:r>
          </a:p>
          <a:p>
            <a:pPr lvl="1"/>
            <a:r>
              <a:rPr lang="en-US" sz="2200" dirty="0" smtClean="0"/>
              <a:t>Absolute </a:t>
            </a:r>
            <a:r>
              <a:rPr lang="en-US" sz="2200" dirty="0"/>
              <a:t>rent rather than ground </a:t>
            </a:r>
            <a:r>
              <a:rPr lang="en-US" sz="2200" dirty="0" smtClean="0"/>
              <a:t>rent</a:t>
            </a:r>
          </a:p>
          <a:p>
            <a:pPr lvl="1"/>
            <a:r>
              <a:rPr lang="en-US" sz="2200" dirty="0" smtClean="0"/>
              <a:t>Rent </a:t>
            </a:r>
            <a:r>
              <a:rPr lang="en-US" sz="2200" dirty="0"/>
              <a:t>in kind rather than rent in </a:t>
            </a:r>
            <a:r>
              <a:rPr lang="en-US" sz="2200" dirty="0" smtClean="0"/>
              <a:t>money</a:t>
            </a:r>
          </a:p>
          <a:p>
            <a:pPr lvl="1"/>
            <a:r>
              <a:rPr lang="en-US" sz="2200" dirty="0" smtClean="0"/>
              <a:t>Low </a:t>
            </a:r>
            <a:r>
              <a:rPr lang="en-US" sz="2200" dirty="0"/>
              <a:t>pace of technology and lack of </a:t>
            </a:r>
            <a:r>
              <a:rPr lang="en-US" sz="2200" dirty="0" err="1"/>
              <a:t>Mechanisation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2371106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Continuum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Capitalist Mode of </a:t>
            </a:r>
            <a:r>
              <a:rPr lang="en-US" sz="2400" dirty="0" smtClean="0"/>
              <a:t>Production / Industrialized Agriculture</a:t>
            </a:r>
          </a:p>
          <a:p>
            <a:pPr lvl="1"/>
            <a:r>
              <a:rPr lang="en-US" sz="2200" dirty="0" smtClean="0"/>
              <a:t>Free </a:t>
            </a:r>
            <a:r>
              <a:rPr lang="en-US" sz="2200" dirty="0"/>
              <a:t>Wage </a:t>
            </a:r>
            <a:r>
              <a:rPr lang="en-US" sz="2200" dirty="0" err="1" smtClean="0"/>
              <a:t>Labourer</a:t>
            </a:r>
            <a:endParaRPr lang="en-US" sz="2200" dirty="0"/>
          </a:p>
          <a:p>
            <a:pPr lvl="1"/>
            <a:r>
              <a:rPr lang="en-US" sz="2200" dirty="0" smtClean="0"/>
              <a:t>Market</a:t>
            </a:r>
          </a:p>
          <a:p>
            <a:pPr lvl="1"/>
            <a:r>
              <a:rPr lang="en-US" sz="2200" dirty="0" smtClean="0"/>
              <a:t>Capital </a:t>
            </a:r>
            <a:r>
              <a:rPr lang="en-US" sz="2200" dirty="0"/>
              <a:t>Reinvestment and Surplus </a:t>
            </a:r>
            <a:r>
              <a:rPr lang="en-US" sz="2200" dirty="0" smtClean="0"/>
              <a:t>Appropriation</a:t>
            </a:r>
            <a:endParaRPr lang="en-US" sz="2200" dirty="0"/>
          </a:p>
          <a:p>
            <a:pPr lvl="1"/>
            <a:r>
              <a:rPr lang="en-US" sz="2200" dirty="0" smtClean="0"/>
              <a:t>Profit accumulation</a:t>
            </a:r>
            <a:endParaRPr lang="en-US" sz="2200" dirty="0"/>
          </a:p>
          <a:p>
            <a:pPr lvl="1"/>
            <a:r>
              <a:rPr lang="en-US" sz="2200" dirty="0" err="1" smtClean="0"/>
              <a:t>Generalised</a:t>
            </a:r>
            <a:r>
              <a:rPr lang="en-US" sz="2200" dirty="0" smtClean="0"/>
              <a:t> </a:t>
            </a:r>
            <a:r>
              <a:rPr lang="en-US" sz="2200" dirty="0"/>
              <a:t>Commodity </a:t>
            </a:r>
            <a:r>
              <a:rPr lang="en-US" sz="2200" dirty="0" smtClean="0"/>
              <a:t>Production</a:t>
            </a:r>
          </a:p>
          <a:p>
            <a:pPr lvl="1"/>
            <a:r>
              <a:rPr lang="en-US" sz="2200" dirty="0" smtClean="0"/>
              <a:t>Class </a:t>
            </a:r>
            <a:r>
              <a:rPr lang="en-US" sz="2200" dirty="0"/>
              <a:t>Contradiction</a:t>
            </a:r>
          </a:p>
        </p:txBody>
      </p:sp>
    </p:spTree>
    <p:extLst>
      <p:ext uri="{BB962C8B-B14F-4D97-AF65-F5344CB8AC3E}">
        <p14:creationId xmlns:p14="http://schemas.microsoft.com/office/powerpoint/2010/main" val="25948036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The Debate in Indian Agriculture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Debate </a:t>
            </a:r>
            <a:r>
              <a:rPr lang="en-US" sz="2400" dirty="0"/>
              <a:t>has been raised in India on the nature of Indian </a:t>
            </a:r>
            <a:r>
              <a:rPr lang="en-US" sz="2400" dirty="0" smtClean="0"/>
              <a:t>agrarian economy.</a:t>
            </a:r>
          </a:p>
          <a:p>
            <a:r>
              <a:rPr lang="en-US" sz="2400" dirty="0"/>
              <a:t> A</a:t>
            </a:r>
            <a:r>
              <a:rPr lang="en-US" sz="2400" dirty="0" smtClean="0"/>
              <a:t> </a:t>
            </a:r>
            <a:r>
              <a:rPr lang="en-US" sz="2400" dirty="0"/>
              <a:t>study on differentiation of peasantry by </a:t>
            </a:r>
            <a:r>
              <a:rPr lang="en-US" sz="2400" b="1" dirty="0"/>
              <a:t>S C Gupta </a:t>
            </a:r>
            <a:r>
              <a:rPr lang="en-US" sz="2400" dirty="0"/>
              <a:t>(1962) who classified farmers </a:t>
            </a:r>
            <a:r>
              <a:rPr lang="en-US" sz="2400" dirty="0" smtClean="0"/>
              <a:t>into:</a:t>
            </a:r>
          </a:p>
          <a:p>
            <a:pPr lvl="1"/>
            <a:r>
              <a:rPr lang="en-US" dirty="0" smtClean="0"/>
              <a:t>a</a:t>
            </a:r>
            <a:r>
              <a:rPr lang="en-US" dirty="0"/>
              <a:t>. </a:t>
            </a:r>
            <a:r>
              <a:rPr lang="en-US" dirty="0" smtClean="0"/>
              <a:t>Capitalist farmers</a:t>
            </a:r>
          </a:p>
          <a:p>
            <a:pPr lvl="1"/>
            <a:r>
              <a:rPr lang="en-US" dirty="0" smtClean="0"/>
              <a:t>b</a:t>
            </a:r>
            <a:r>
              <a:rPr lang="en-US" dirty="0"/>
              <a:t>. Market Oriented large Family </a:t>
            </a:r>
            <a:r>
              <a:rPr lang="en-US" dirty="0" smtClean="0"/>
              <a:t>farms</a:t>
            </a:r>
          </a:p>
          <a:p>
            <a:pPr lvl="1"/>
            <a:r>
              <a:rPr lang="en-US" dirty="0" smtClean="0"/>
              <a:t>c</a:t>
            </a:r>
            <a:r>
              <a:rPr lang="en-US" dirty="0"/>
              <a:t>. Small </a:t>
            </a:r>
            <a:r>
              <a:rPr lang="en-US" dirty="0" smtClean="0"/>
              <a:t>Holders</a:t>
            </a:r>
            <a:endParaRPr lang="en-US" dirty="0"/>
          </a:p>
          <a:p>
            <a:r>
              <a:rPr lang="en-US" dirty="0" smtClean="0"/>
              <a:t>The </a:t>
            </a:r>
            <a:r>
              <a:rPr lang="en-US" dirty="0"/>
              <a:t>publication of a study in 1969 </a:t>
            </a:r>
            <a:r>
              <a:rPr lang="en-US" dirty="0" smtClean="0"/>
              <a:t>on Big Farmers </a:t>
            </a:r>
            <a:r>
              <a:rPr lang="en-US" dirty="0"/>
              <a:t>of </a:t>
            </a:r>
            <a:r>
              <a:rPr lang="en-US" dirty="0" smtClean="0"/>
              <a:t>Punjab by </a:t>
            </a:r>
            <a:r>
              <a:rPr lang="en-US" b="1" dirty="0"/>
              <a:t>Ashok </a:t>
            </a:r>
            <a:r>
              <a:rPr lang="en-US" b="1" dirty="0" err="1"/>
              <a:t>Rudra</a:t>
            </a:r>
            <a:r>
              <a:rPr lang="en-US" b="1" dirty="0"/>
              <a:t>, A </a:t>
            </a:r>
            <a:r>
              <a:rPr lang="en-US" b="1" dirty="0" err="1"/>
              <a:t>Majid</a:t>
            </a:r>
            <a:r>
              <a:rPr lang="en-US" b="1" dirty="0"/>
              <a:t> </a:t>
            </a:r>
            <a:r>
              <a:rPr lang="en-US" dirty="0"/>
              <a:t>and </a:t>
            </a:r>
            <a:r>
              <a:rPr lang="en-US" b="1" dirty="0"/>
              <a:t>B D </a:t>
            </a:r>
            <a:r>
              <a:rPr lang="en-US" b="1" dirty="0" err="1"/>
              <a:t>Talib</a:t>
            </a:r>
            <a:r>
              <a:rPr lang="en-US" b="1" dirty="0"/>
              <a:t> </a:t>
            </a:r>
            <a:r>
              <a:rPr lang="en-US" dirty="0"/>
              <a:t>carried out by </a:t>
            </a:r>
            <a:r>
              <a:rPr lang="en-US" dirty="0" smtClean="0"/>
              <a:t>the Agro-Economic </a:t>
            </a:r>
            <a:r>
              <a:rPr lang="en-US" dirty="0"/>
              <a:t>Research Centre of the University of Delhi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32072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ho">
  <a:themeElements>
    <a:clrScheme name="Expo">
      <a:dk1>
        <a:sysClr val="windowText" lastClr="000000"/>
      </a:dk1>
      <a:lt1>
        <a:sysClr val="window" lastClr="FFFFFF"/>
      </a:lt1>
      <a:dk2>
        <a:srgbClr val="263B86"/>
      </a:dk2>
      <a:lt2>
        <a:srgbClr val="76B6F2"/>
      </a:lt2>
      <a:accent1>
        <a:srgbClr val="FBC01E"/>
      </a:accent1>
      <a:accent2>
        <a:srgbClr val="EFE1A2"/>
      </a:accent2>
      <a:accent3>
        <a:srgbClr val="FA8716"/>
      </a:accent3>
      <a:accent4>
        <a:srgbClr val="BE0204"/>
      </a:accent4>
      <a:accent5>
        <a:srgbClr val="640F10"/>
      </a:accent5>
      <a:accent6>
        <a:srgbClr val="7E13E3"/>
      </a:accent6>
      <a:hlink>
        <a:srgbClr val="D2D200"/>
      </a:hlink>
      <a:folHlink>
        <a:srgbClr val="D0B9F8"/>
      </a:folHlink>
    </a:clrScheme>
    <a:fontScheme name="SOHO">
      <a:majorFont>
        <a:latin typeface="Candara"/>
        <a:ea typeface=""/>
        <a:cs typeface=""/>
        <a:font script="Jpan" typeface="ＭＳ Ｐゴシック"/>
        <a:font script="Hang" typeface="HY견명조"/>
        <a:font script="Hans" typeface="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ＭＳ Ｐゴシック"/>
        <a:font script="Hang" typeface="HY견명조"/>
        <a:font script="Hans" typeface="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HO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7000"/>
                <a:satMod val="150000"/>
              </a:schemeClr>
            </a:gs>
            <a:gs pos="30000">
              <a:schemeClr val="phClr">
                <a:shade val="94000"/>
                <a:satMod val="130000"/>
              </a:schemeClr>
            </a:gs>
            <a:gs pos="45000">
              <a:schemeClr val="phClr">
                <a:shade val="100000"/>
                <a:satMod val="120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4000"/>
                <a:satMod val="130000"/>
              </a:schemeClr>
            </a:gs>
            <a:gs pos="100000">
              <a:schemeClr val="phClr">
                <a:shade val="67000"/>
                <a:satMod val="150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2700000" algn="br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2700000" algn="br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2700000" algn="br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700000"/>
            </a:lightRig>
          </a:scene3d>
          <a:sp3d contourW="19050">
            <a:bevelT w="31750" h="38100"/>
            <a:contourClr>
              <a:schemeClr val="phClr">
                <a:shade val="15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4000"/>
                <a:satMod val="210000"/>
              </a:schemeClr>
            </a:gs>
            <a:gs pos="40000">
              <a:schemeClr val="phClr">
                <a:tint val="72000"/>
                <a:shade val="99000"/>
                <a:satMod val="200000"/>
              </a:schemeClr>
            </a:gs>
            <a:gs pos="100000">
              <a:schemeClr val="phClr">
                <a:tint val="100000"/>
                <a:shade val="30000"/>
                <a:alpha val="100000"/>
                <a:satMod val="175000"/>
                <a:lumMod val="100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86000"/>
                <a:alpha val="90000"/>
              </a:schemeClr>
              <a:schemeClr val="phClr">
                <a:shade val="49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SOHO.thmx</Template>
  <TotalTime>62</TotalTime>
  <Words>1490</Words>
  <Application>Microsoft Macintosh PowerPoint</Application>
  <PresentationFormat>On-screen Show (4:3)</PresentationFormat>
  <Paragraphs>105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Soho</vt:lpstr>
      <vt:lpstr>Debates on the mode of production</vt:lpstr>
      <vt:lpstr>Debates on the Mode of Production in Indian Agriculture</vt:lpstr>
      <vt:lpstr>Continuum</vt:lpstr>
      <vt:lpstr>Continuum</vt:lpstr>
      <vt:lpstr>Continuum</vt:lpstr>
      <vt:lpstr>Continuum</vt:lpstr>
      <vt:lpstr>Types of Modes of Production</vt:lpstr>
      <vt:lpstr>Continuum</vt:lpstr>
      <vt:lpstr>The Debate in Indian Agriculture</vt:lpstr>
      <vt:lpstr>Continuum</vt:lpstr>
      <vt:lpstr>Continuum</vt:lpstr>
      <vt:lpstr>Continuum</vt:lpstr>
      <vt:lpstr>Continuum</vt:lpstr>
      <vt:lpstr>Continuum</vt:lpstr>
      <vt:lpstr>Continuum</vt:lpstr>
      <vt:lpstr>Continuum</vt:lpstr>
      <vt:lpstr>Continuum</vt:lpstr>
      <vt:lpstr>Reference</vt:lpstr>
      <vt:lpstr>Thank you</vt:lpstr>
    </vt:vector>
  </TitlesOfParts>
  <Company>institution or private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Debates on the mode of production</dc:title>
  <dc:creator>SHANDAR ABBAS</dc:creator>
  <cp:lastModifiedBy>SHANDAR ABBAS</cp:lastModifiedBy>
  <cp:revision>9</cp:revision>
  <dcterms:created xsi:type="dcterms:W3CDTF">2020-11-28T13:14:56Z</dcterms:created>
  <dcterms:modified xsi:type="dcterms:W3CDTF">2020-11-28T14:17:27Z</dcterms:modified>
</cp:coreProperties>
</file>